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</p:sldIdLst>
  <p:sldSz cx="12192000" cy="6858000"/>
  <p:notesSz cx="6858000" cy="9144000"/>
  <p:embeddedFontLst>
    <p:embeddedFont>
      <p:font typeface="Calibri Light" panose="020F0302020204030204" pitchFamily="34" charset="0"/>
      <p:regular r:id="rId13"/>
      <p: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Fredoka One" panose="020B0604020202020204" charset="0"/>
      <p:regular r:id="rId19"/>
    </p:embeddedFont>
    <p:embeddedFont>
      <p:font typeface="Delius" panose="020B0604020202020204" charset="0"/>
      <p:regular r:id="rId20"/>
    </p:embeddedFont>
    <p:embeddedFont>
      <p:font typeface="Quicksand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6A84"/>
    <a:srgbClr val="D78643"/>
    <a:srgbClr val="FFD966"/>
    <a:srgbClr val="FFFFFF"/>
    <a:srgbClr val="9F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85949" autoAdjust="0"/>
  </p:normalViewPr>
  <p:slideViewPr>
    <p:cSldViewPr snapToGrid="0" snapToObjects="1">
      <p:cViewPr varScale="1">
        <p:scale>
          <a:sx n="59" d="100"/>
          <a:sy n="59" d="100"/>
        </p:scale>
        <p:origin x="104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F550-6CCC-6D42-8C55-16A967EC6B42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8D0B7-899F-5F4F-9C5B-B2EB92D1A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6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Amcanion Dysgu</a:t>
            </a:r>
            <a:r>
              <a:rPr lang="cy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Darganfod y Pedair Priffordd Fawr yn Nyffryn Dyfrdwy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Meini Prawf Llwyddiant: </a:t>
            </a:r>
            <a:r>
              <a:rPr lang="cy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Lleoli’r Pedair Priffordd Fawr ar fapiau hanesyddol a modern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73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40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49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72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04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97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93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1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0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BE843-8CC2-CC4F-8B30-1B57D83C5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9E2C1-7E0F-0545-B06C-C8D1AAB659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95891-1207-0149-AB2F-B433CDC38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1A014-4D67-5242-A30C-BE48B9A5D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42268-13D6-6F40-AC51-5ABB43FE9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F62CF-D45B-9141-B20E-4C176C3D8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0F889-84B9-B34F-A9DE-599A26AD4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60DC8-44EC-E647-A33C-ED94514F8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02055-1679-514A-AFAB-494C0C5A7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B6BBB-621E-7146-9C17-C09BD6D7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9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5EC239-7AEA-D941-954C-B89A3BFED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C08AB-D41E-1140-93BF-DE8BE5476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B857C-F586-E94B-9C4E-05E9844A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C7182-D204-F84C-BBAB-83F96D79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49006-6A51-A243-8B5D-572D3E26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3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ADD3-F3E5-A543-8132-09054602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FF9-638D-3D43-B4BB-CA9A21CB3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3F06A-4538-BC4F-8EB9-8BFE7436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3514E-9AD8-CB44-8EC6-0390B6DD8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0D8B0-78FC-ED4A-9D1C-8E421FD5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6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FB722-53B2-5A4D-A7FE-E5464CF8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D2D9D-7503-F049-8B0C-EA9A69AAB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8860D-7905-D74E-B613-F77DE6EB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7F172-1552-E746-B533-20CC363EB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90920-12A4-D349-8329-D93511D8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7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A9E9-14C6-4A4F-A0F8-155A1757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51EC3-936B-A14F-B07E-670A572E6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1331-D2EE-EB42-A255-67F3F6EC4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7E606-5536-594A-98F5-B8E1D0CE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2028E-01B8-1644-BB97-1B97B3D9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27062-9634-574A-9DD2-21E101B0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7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AA955-215A-0B41-BCEC-274011D8F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B5751-666F-ED43-9B27-5CADAD768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C4E86-F47C-124F-9345-484B0A986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38D237-1D8E-4644-8357-E6208A06F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66BB6-B5AA-B148-9427-6ADE5BECE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4BF301-6C4A-E540-9238-EC7FC6CC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959486-E59F-7144-AB9F-A94300172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002D8-54C0-3044-A2F2-61B8AF49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9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5CEEB-1DC0-7D49-8639-1DED863D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28613E-120D-EA40-9D12-B9D6B3EB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AA77B-3049-8041-A091-6515307A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4B1FFF-0243-5142-8F33-A35ED74A0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8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47DD-70A1-7F4D-B8FC-DF762B811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E9C60-CDD3-6D44-B2C7-BD6F3FDC3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01A74-2F62-7A47-B900-F7D6FDF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0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FA6FE-B4DB-CE43-904D-9254465AD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CDEC1-2FB5-234D-AA43-B5F3EF2A0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E31C37-ACE6-7948-99E6-D74FDB6CF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39E47-F9F6-5143-9C5D-91508CBD0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6CB3A-646A-8244-868D-23A35A53B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FE8DA-4D6C-B14B-B2D1-2F868B7B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6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6E6C-924A-1145-A69A-4246AD71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21A70-173E-654C-AFAD-93EEE974C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E2C597-4520-B049-A7D5-1C9F0E65A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08F87-DE71-7342-8104-10AAE8F2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871ED-A3C1-024B-BF16-B9D3F308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67F34-786B-BC4F-BEAA-CE7FE79E5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8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EB7D3-6EF6-644B-A910-D8272C6D4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C7908-C676-4C49-9A97-6AC391DB2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8C515-4A98-5D4E-8399-67632AC3F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027BB-4C9B-DF4D-AFC7-7222272056A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BB7C0-FAE0-304C-8E0D-9BB9948748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63FB6-555A-F24F-94BB-E5DEBE89F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.sv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3" Type="http://schemas.microsoft.com/office/2007/relationships/hdphoto" Target="../media/hdphoto2.wdp"/><Relationship Id="rId3" Type="http://schemas.openxmlformats.org/officeDocument/2006/relationships/image" Target="../media/image28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11" Type="http://schemas.microsoft.com/office/2007/relationships/hdphoto" Target="../media/hdphoto1.wdp"/><Relationship Id="rId5" Type="http://schemas.openxmlformats.org/officeDocument/2006/relationships/image" Target="../media/image29.png"/><Relationship Id="rId10" Type="http://schemas.openxmlformats.org/officeDocument/2006/relationships/image" Target="../media/image30.png"/><Relationship Id="rId4" Type="http://schemas.openxmlformats.org/officeDocument/2006/relationships/image" Target="../media/image11.svg"/><Relationship Id="rId9" Type="http://schemas.openxmlformats.org/officeDocument/2006/relationships/image" Target="../media/image2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11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emf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svg"/><Relationship Id="rId5" Type="http://schemas.openxmlformats.org/officeDocument/2006/relationships/image" Target="../media/image12.png"/><Relationship Id="rId4" Type="http://schemas.openxmlformats.org/officeDocument/2006/relationships/hyperlink" Target="https://maps.nls.uk/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emf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6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em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6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6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EEB38C1D-44EF-5F42-98F9-5ACA34A463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74319" y="3297682"/>
            <a:ext cx="12344400" cy="36325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D5F41C-9AFF-5D40-9543-6B1C69EFF0AB}"/>
              </a:ext>
            </a:extLst>
          </p:cNvPr>
          <p:cNvSpPr txBox="1"/>
          <p:nvPr/>
        </p:nvSpPr>
        <p:spPr>
          <a:xfrm>
            <a:off x="3283200" y="342320"/>
            <a:ext cx="8451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Mapio’r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endParaRPr lang="en-GB" sz="4000" b="1" dirty="0" smtClean="0">
              <a:solidFill>
                <a:srgbClr val="4E6A84"/>
              </a:solidFill>
              <a:latin typeface="Fredoka One" panose="02000000000000000000" pitchFamily="2" charset="77"/>
            </a:endParaRPr>
          </a:p>
          <a:p>
            <a:pPr algn="r"/>
            <a:r>
              <a:rPr lang="en-GB" sz="4000" b="1" dirty="0" err="1" smtClean="0">
                <a:solidFill>
                  <a:srgbClr val="D78643"/>
                </a:solidFill>
                <a:latin typeface="Fredoka One" panose="02000000000000000000" pitchFamily="2" charset="77"/>
              </a:rPr>
              <a:t>Pedair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D78643"/>
                </a:solidFill>
                <a:latin typeface="Fredoka One" panose="02000000000000000000" pitchFamily="2" charset="77"/>
              </a:rPr>
              <a:t>Priffordd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D78643"/>
                </a:solidFill>
                <a:latin typeface="Fredoka One" panose="02000000000000000000" pitchFamily="2" charset="77"/>
              </a:rPr>
              <a:t>Fawr</a:t>
            </a:r>
            <a:endParaRPr lang="en-US" sz="4000" b="1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068" y="1933347"/>
            <a:ext cx="4891510" cy="414333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100411" y="2571398"/>
            <a:ext cx="3469791" cy="2961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Mae hen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fapiau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ffordd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wych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ddysgu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am y </a:t>
            </a:r>
            <a:r>
              <a:rPr lang="en-GB" sz="2000" dirty="0" err="1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gorffennol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Rydym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mynd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edrych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ar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n-GB" sz="2400" dirty="0" err="1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chymharu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mapiau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hanesyddol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a modern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leoli’r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Pedair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en-GB" sz="2000" dirty="0" err="1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Priffordd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Fawr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2400" dirty="0" smtClean="0">
              <a:solidFill>
                <a:srgbClr val="4E6A84"/>
              </a:solidFill>
              <a:latin typeface="Quicksan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3818" y="1750097"/>
            <a:ext cx="5596023" cy="4401321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957B9293-D911-F44E-9B2D-9A359097898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74432" y="2317311"/>
            <a:ext cx="4217669" cy="64249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6081" y="5284217"/>
            <a:ext cx="1373637" cy="13736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451" y="0"/>
            <a:ext cx="3297354" cy="209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6161267B-4AF6-7749-8448-FB430032CE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 flipH="1">
            <a:off x="-3" y="2231771"/>
            <a:ext cx="12191999" cy="462622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69776" y="421556"/>
            <a:ext cx="5422893" cy="7385134"/>
            <a:chOff x="1007263" y="3169566"/>
            <a:chExt cx="4994047" cy="8020222"/>
          </a:xfrm>
        </p:grpSpPr>
        <p:pic>
          <p:nvPicPr>
            <p:cNvPr id="13" name="Graphic 11">
              <a:extLst>
                <a:ext uri="{FF2B5EF4-FFF2-40B4-BE49-F238E27FC236}">
                  <a16:creationId xmlns:a16="http://schemas.microsoft.com/office/drawing/2014/main" id="{93DE2649-99BA-8047-8421-DFC4AAB77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 flipH="1">
              <a:off x="1007263" y="3169566"/>
              <a:ext cx="4994047" cy="8020222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507032" y="4110652"/>
              <a:ext cx="4023094" cy="5381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4000" dirty="0" err="1">
                  <a:solidFill>
                    <a:schemeClr val="bg1"/>
                  </a:solidFill>
                  <a:latin typeface="Fredoka One" panose="020B0604020202020204" charset="0"/>
                </a:rPr>
                <a:t>Myfyrio</a:t>
              </a:r>
              <a:endParaRPr lang="en-GB" sz="2000" dirty="0">
                <a:solidFill>
                  <a:srgbClr val="D78643"/>
                </a:solidFill>
                <a:latin typeface="Fredoka One" panose="020B0604020202020204" charset="0"/>
              </a:endParaRPr>
            </a:p>
            <a:p>
              <a:endParaRPr lang="en-GB" sz="2400" dirty="0" smtClean="0">
                <a:solidFill>
                  <a:schemeClr val="bg1"/>
                </a:solidFill>
                <a:latin typeface="Fredoka One" panose="020B0604020202020204" charset="0"/>
              </a:endParaRPr>
            </a:p>
            <a:p>
              <a:r>
                <a:rPr lang="en-GB" sz="2400" dirty="0" err="1" smtClean="0">
                  <a:solidFill>
                    <a:schemeClr val="bg1"/>
                  </a:solidFill>
                  <a:latin typeface="Fredoka One" panose="020B0604020202020204" charset="0"/>
                </a:rPr>
                <a:t>Myfyrio</a:t>
              </a:r>
              <a:r>
                <a:rPr lang="en-GB" sz="2400" dirty="0" smtClean="0">
                  <a:solidFill>
                    <a:schemeClr val="bg1"/>
                  </a:solidFill>
                  <a:latin typeface="Fredoka One" panose="020B0604020202020204" charset="0"/>
                </a:rPr>
                <a:t>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ar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y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wers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hon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drwy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gwblhau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un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o’r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brawddegau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 </a:t>
              </a:r>
              <a:r>
                <a:rPr lang="en-GB" sz="2400" dirty="0" err="1">
                  <a:solidFill>
                    <a:schemeClr val="bg1"/>
                  </a:solidFill>
                  <a:latin typeface="Fredoka One" panose="020B0604020202020204" charset="0"/>
                </a:rPr>
                <a:t>canlynol</a:t>
              </a:r>
              <a:r>
                <a:rPr lang="en-GB" sz="2400" dirty="0">
                  <a:solidFill>
                    <a:schemeClr val="bg1"/>
                  </a:solidFill>
                  <a:latin typeface="Fredoka One" panose="020B0604020202020204" charset="0"/>
                </a:rPr>
                <a:t>: </a:t>
              </a:r>
              <a:endParaRPr lang="en-GB" sz="2400" dirty="0" smtClean="0">
                <a:solidFill>
                  <a:schemeClr val="bg1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 smtClean="0">
                <a:solidFill>
                  <a:schemeClr val="bg1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Dysgais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am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rywbeth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heddiw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a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wnaeth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i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mi </a:t>
              </a:r>
              <a:r>
                <a:rPr lang="en-GB" sz="2000" dirty="0" err="1" smtClean="0">
                  <a:solidFill>
                    <a:schemeClr val="bg1"/>
                  </a:solidFill>
                  <a:latin typeface="Quicksand" pitchFamily="2" charset="77"/>
                </a:rPr>
                <a:t>sylweddoli</a:t>
              </a:r>
              <a:r>
                <a:rPr lang="en-GB" sz="2000" dirty="0" smtClean="0">
                  <a:solidFill>
                    <a:schemeClr val="bg1"/>
                  </a:solidFill>
                  <a:latin typeface="Quicksand" pitchFamily="2" charset="77"/>
                </a:rPr>
                <a:t>…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solidFill>
                  <a:schemeClr val="bg1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Un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peth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nad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ydw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i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dal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yn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ei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ddeall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 smtClean="0">
                  <a:solidFill>
                    <a:schemeClr val="bg1"/>
                  </a:solidFill>
                  <a:latin typeface="Quicksand" pitchFamily="2" charset="77"/>
                </a:rPr>
                <a:t>yw</a:t>
              </a:r>
              <a:r>
                <a:rPr lang="en-GB" sz="2000" dirty="0" smtClean="0">
                  <a:solidFill>
                    <a:schemeClr val="bg1"/>
                  </a:solidFill>
                  <a:latin typeface="Quicksand" pitchFamily="2" charset="77"/>
                </a:rPr>
                <a:t>…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solidFill>
                  <a:schemeClr val="bg1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Y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peth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y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gwelais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fwyaf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>
                  <a:solidFill>
                    <a:schemeClr val="bg1"/>
                  </a:solidFill>
                  <a:latin typeface="Quicksand" pitchFamily="2" charset="77"/>
                </a:rPr>
                <a:t>anodd</a:t>
              </a:r>
              <a:r>
                <a:rPr lang="en-GB" sz="2000" dirty="0">
                  <a:solidFill>
                    <a:schemeClr val="bg1"/>
                  </a:solidFill>
                  <a:latin typeface="Quicksand" pitchFamily="2" charset="77"/>
                </a:rPr>
                <a:t> </a:t>
              </a:r>
              <a:r>
                <a:rPr lang="en-GB" sz="2000" dirty="0" err="1" smtClean="0">
                  <a:solidFill>
                    <a:schemeClr val="bg1"/>
                  </a:solidFill>
                  <a:latin typeface="Quicksand" pitchFamily="2" charset="77"/>
                </a:rPr>
                <a:t>oedd</a:t>
              </a:r>
              <a:r>
                <a:rPr lang="en-GB" sz="2000" dirty="0" smtClean="0">
                  <a:solidFill>
                    <a:schemeClr val="bg1"/>
                  </a:solidFill>
                  <a:latin typeface="Quicksand" pitchFamily="2" charset="77"/>
                </a:rPr>
                <a:t>…</a:t>
              </a:r>
              <a:endParaRPr lang="en-GB" sz="2000" dirty="0">
                <a:solidFill>
                  <a:schemeClr val="bg1"/>
                </a:solidFill>
                <a:latin typeface="Quicksand" pitchFamily="2" charset="77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49364" y="254854"/>
            <a:ext cx="5623578" cy="7144846"/>
            <a:chOff x="6292048" y="398277"/>
            <a:chExt cx="5623578" cy="714484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975" b="89983" l="19879" r="100000">
                          <a14:foregroundMark x1="43290" y1="20960" x2="48133" y2="17551"/>
                          <a14:foregroundMark x1="64279" y1="20833" x2="62260" y2="1624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2048" y="685123"/>
              <a:ext cx="2861784" cy="6858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2" cstate="email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975" b="95918" l="0" r="79939">
                          <a14:foregroundMark x1="29990" y1="36995" x2="29585" y2="3901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65342" y="398277"/>
              <a:ext cx="2850284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38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E2211F7-C586-8B43-9013-970C4A60EE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4008" y="3297682"/>
            <a:ext cx="12344400" cy="3632597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4269BD1A-8DCD-5348-872F-FA9FF1BA2BF6}"/>
              </a:ext>
            </a:extLst>
          </p:cNvPr>
          <p:cNvGrpSpPr/>
          <p:nvPr/>
        </p:nvGrpSpPr>
        <p:grpSpPr>
          <a:xfrm>
            <a:off x="6197087" y="696263"/>
            <a:ext cx="5493515" cy="7076137"/>
            <a:chOff x="8734038" y="447758"/>
            <a:chExt cx="4144741" cy="6656938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6212A04D-3FC7-6E40-AA1A-1C4910D08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flipH="1">
              <a:off x="8734038" y="447758"/>
              <a:ext cx="4144741" cy="665693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22E842-CB59-0643-92ED-790C32F48A01}"/>
                </a:ext>
              </a:extLst>
            </p:cNvPr>
            <p:cNvSpPr txBox="1"/>
            <p:nvPr/>
          </p:nvSpPr>
          <p:spPr>
            <a:xfrm>
              <a:off x="9037457" y="1519085"/>
              <a:ext cx="3644150" cy="4241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err="1">
                  <a:solidFill>
                    <a:schemeClr val="bg1"/>
                  </a:solidFill>
                  <a:latin typeface="Fredoka One" panose="02000000000000000000" pitchFamily="2" charset="77"/>
                </a:rPr>
                <a:t>Fel</a:t>
              </a:r>
              <a:r>
                <a:rPr lang="en-GB" sz="3200" dirty="0">
                  <a:solidFill>
                    <a:schemeClr val="bg1"/>
                  </a:solidFill>
                  <a:latin typeface="Fredoka One" panose="02000000000000000000" pitchFamily="2" charset="77"/>
                </a:rPr>
                <a:t> </a:t>
              </a:r>
              <a:r>
                <a:rPr lang="en-GB" sz="3200" dirty="0" err="1">
                  <a:solidFill>
                    <a:schemeClr val="bg1"/>
                  </a:solidFill>
                  <a:latin typeface="Fredoka One" panose="02000000000000000000" pitchFamily="2" charset="77"/>
                </a:rPr>
                <a:t>dosbarth</a:t>
              </a:r>
              <a:r>
                <a:rPr lang="en-GB" sz="3200" dirty="0">
                  <a:solidFill>
                    <a:schemeClr val="bg1"/>
                  </a:solidFill>
                  <a:latin typeface="Fredoka One" panose="02000000000000000000" pitchFamily="2" charset="77"/>
                </a:rPr>
                <a:t> </a:t>
              </a:r>
              <a:r>
                <a:rPr lang="en-GB" sz="3200" dirty="0">
                  <a:solidFill>
                    <a:srgbClr val="4E6A84"/>
                  </a:solidFill>
                  <a:latin typeface="Fredoka One" panose="02000000000000000000" pitchFamily="2" charset="77"/>
                </a:rPr>
                <a:t>trafodwch</a:t>
              </a:r>
              <a:r>
                <a:rPr lang="en-GB" sz="3200" dirty="0">
                  <a:solidFill>
                    <a:schemeClr val="bg1"/>
                  </a:solidFill>
                  <a:latin typeface="Fredoka One" panose="02000000000000000000" pitchFamily="2" charset="77"/>
                </a:rPr>
                <a:t> y </a:t>
              </a:r>
              <a:r>
                <a:rPr lang="en-GB" sz="3200" dirty="0" err="1">
                  <a:solidFill>
                    <a:schemeClr val="bg1"/>
                  </a:solidFill>
                  <a:latin typeface="Fredoka One" panose="02000000000000000000" pitchFamily="2" charset="77"/>
                </a:rPr>
                <a:t>canlynol</a:t>
              </a:r>
              <a:r>
                <a:rPr lang="en-GB" sz="3200" dirty="0">
                  <a:solidFill>
                    <a:schemeClr val="bg1"/>
                  </a:solidFill>
                  <a:latin typeface="Fredoka One" panose="02000000000000000000" pitchFamily="2" charset="77"/>
                </a:rPr>
                <a:t>:</a:t>
              </a:r>
              <a:endParaRPr lang="en-GB" sz="1600" dirty="0">
                <a:solidFill>
                  <a:schemeClr val="bg1"/>
                </a:solidFill>
                <a:latin typeface="Fredoka One" panose="02000000000000000000" pitchFamily="2" charset="77"/>
              </a:endParaRPr>
            </a:p>
            <a:p>
              <a:endParaRPr lang="en-GB" sz="900" dirty="0">
                <a:solidFill>
                  <a:schemeClr val="bg1"/>
                </a:solidFill>
                <a:latin typeface="Delius" panose="02000603000000000000" pitchFamily="2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400" b="1" dirty="0">
                  <a:solidFill>
                    <a:srgbClr val="4E6A84"/>
                  </a:solidFill>
                  <a:latin typeface="Quicksand" pitchFamily="2" charset="77"/>
                </a:rPr>
                <a:t>Pam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fod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angen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mapiau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arnom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?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400" b="1" dirty="0" smtClean="0">
                <a:solidFill>
                  <a:srgbClr val="4E6A84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400" b="1" dirty="0" err="1">
                  <a:solidFill>
                    <a:srgbClr val="4E6A84"/>
                  </a:solidFill>
                  <a:latin typeface="Quicksand" pitchFamily="2" charset="77"/>
                </a:rPr>
                <a:t>Lle</a:t>
              </a:r>
              <a:r>
                <a:rPr lang="en-GB" sz="2400" b="1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ddown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ni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o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hyd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i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fapiau</a:t>
              </a:r>
              <a:r>
                <a:rPr lang="en-GB" sz="2400" dirty="0" smtClean="0">
                  <a:solidFill>
                    <a:srgbClr val="4E6A84"/>
                  </a:solidFill>
                  <a:latin typeface="Quicksand" pitchFamily="2" charset="77"/>
                </a:rPr>
                <a:t>?</a:t>
              </a:r>
            </a:p>
            <a:p>
              <a:endParaRPr lang="en-GB" sz="2400" dirty="0">
                <a:solidFill>
                  <a:srgbClr val="4E6A84"/>
                </a:solidFill>
                <a:latin typeface="Quicksand" pitchFamily="2" charset="77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400" b="1" dirty="0" err="1">
                  <a:solidFill>
                    <a:srgbClr val="4E6A84"/>
                  </a:solidFill>
                  <a:latin typeface="Quicksand" pitchFamily="2" charset="77"/>
                </a:rPr>
                <a:t>Sut</a:t>
              </a:r>
              <a:r>
                <a:rPr lang="en-GB" sz="2400" b="1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y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mae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mapiau’n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ddefnyddiol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fel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tystiolaeth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r>
                <a:rPr lang="en-GB" sz="2400" dirty="0" err="1">
                  <a:solidFill>
                    <a:srgbClr val="4E6A84"/>
                  </a:solidFill>
                  <a:latin typeface="Quicksand" pitchFamily="2" charset="77"/>
                </a:rPr>
                <a:t>hanesyddol</a:t>
              </a:r>
              <a:r>
                <a:rPr lang="en-GB" sz="2400" dirty="0">
                  <a:solidFill>
                    <a:srgbClr val="4E6A84"/>
                  </a:solidFill>
                  <a:latin typeface="Quicksand" pitchFamily="2" charset="77"/>
                </a:rPr>
                <a:t>?</a:t>
              </a:r>
              <a:endParaRPr lang="en-GB" sz="2000" dirty="0">
                <a:solidFill>
                  <a:schemeClr val="bg1"/>
                </a:solidFill>
                <a:latin typeface="Quicksand" pitchFamily="2" charset="77"/>
              </a:endParaRPr>
            </a:p>
            <a:p>
              <a:endParaRPr lang="en-GB" sz="2200" dirty="0">
                <a:solidFill>
                  <a:schemeClr val="bg1"/>
                </a:solidFill>
                <a:latin typeface="Quicksand" pitchFamily="2" charset="77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EC444F7-5E5D-B842-8AB5-203B1FA367CA}"/>
              </a:ext>
            </a:extLst>
          </p:cNvPr>
          <p:cNvSpPr txBox="1"/>
          <p:nvPr/>
        </p:nvSpPr>
        <p:spPr>
          <a:xfrm>
            <a:off x="593763" y="1138471"/>
            <a:ext cx="5603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Mae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gan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fapiau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lawer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o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wahanol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ddefnyddiau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ac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wedi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cael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eu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gwneud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ers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cannoedd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o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flynyddoedd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.</a:t>
            </a:r>
            <a:endParaRPr lang="en-GB" sz="4000" b="1" dirty="0">
              <a:solidFill>
                <a:srgbClr val="4E6A84"/>
              </a:solidFill>
              <a:latin typeface="Quicksand" pitchFamily="2" charset="77"/>
            </a:endParaRPr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76439642-373D-4D40-A4AC-A56D2392EB1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39140">
            <a:off x="905254" y="3303681"/>
            <a:ext cx="4758255" cy="3314161"/>
          </a:xfrm>
          <a:prstGeom prst="rect">
            <a:avLst/>
          </a:prstGeom>
          <a:ln w="63500" cap="flat">
            <a:solidFill>
              <a:schemeClr val="bg1"/>
            </a:solidFill>
            <a:rou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3CB86C-4E9E-BD48-9F6E-8C06A80734A1}"/>
              </a:ext>
            </a:extLst>
          </p:cNvPr>
          <p:cNvSpPr txBox="1"/>
          <p:nvPr/>
        </p:nvSpPr>
        <p:spPr>
          <a:xfrm>
            <a:off x="591407" y="342320"/>
            <a:ext cx="7577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Beth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yw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map?</a:t>
            </a:r>
            <a:endParaRPr lang="en-US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0E5E0513-9F63-474A-9914-4F6E08E5697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008" y="2086859"/>
            <a:ext cx="6823333" cy="476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0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5"/>
            <a:ext cx="12192001" cy="3309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endParaRPr lang="en-US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6" y="1222465"/>
            <a:ext cx="1036615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Mae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gan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Lyfrgell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Genedlaethol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Alban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lawer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o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fapiau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hanesyddol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sydd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i’w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gweld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ar-lein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. </a:t>
            </a:r>
            <a:endParaRPr lang="en-GB" sz="2400" dirty="0" smtClean="0">
              <a:solidFill>
                <a:srgbClr val="4E6A84"/>
              </a:solidFill>
              <a:latin typeface="Quicksand" pitchFamily="2" charset="77"/>
            </a:endParaRPr>
          </a:p>
          <a:p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Ewch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wefan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Llyfrgell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Genedlaethol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Alban</a:t>
            </a:r>
            <a:r>
              <a:rPr lang="en-GB" sz="2400" dirty="0" smtClean="0">
                <a:solidFill>
                  <a:srgbClr val="4E6A84"/>
                </a:solidFill>
                <a:latin typeface="Quicksand" pitchFamily="2" charset="77"/>
              </a:rPr>
              <a:t>: </a:t>
            </a:r>
            <a:r>
              <a:rPr lang="en-GB" sz="2400" dirty="0" smtClean="0">
                <a:solidFill>
                  <a:srgbClr val="4E6A84"/>
                </a:solidFill>
                <a:latin typeface="Quicksand" pitchFamily="2" charset="77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://maps.nls.uk/</a:t>
            </a:r>
            <a:endParaRPr lang="en-GB" sz="2400" dirty="0">
              <a:solidFill>
                <a:srgbClr val="4E6A84"/>
              </a:solidFill>
              <a:latin typeface="Quicksand" pitchFamily="2" charset="77"/>
            </a:endParaRPr>
          </a:p>
          <a:p>
            <a:endParaRPr lang="en-GB" sz="4000" b="1" dirty="0">
              <a:solidFill>
                <a:srgbClr val="4E6A84"/>
              </a:solidFill>
              <a:latin typeface="Quicksand" pitchFamily="2" charset="77"/>
            </a:endParaRPr>
          </a:p>
          <a:p>
            <a:endParaRPr lang="en-GB" sz="4000" b="1" dirty="0">
              <a:solidFill>
                <a:srgbClr val="4E6A84"/>
              </a:solidFill>
              <a:latin typeface="Quicksand" pitchFamily="2" charset="77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40ACA6E-9896-624F-9102-7D603E5CD270}"/>
              </a:ext>
            </a:extLst>
          </p:cNvPr>
          <p:cNvGrpSpPr/>
          <p:nvPr/>
        </p:nvGrpSpPr>
        <p:grpSpPr>
          <a:xfrm>
            <a:off x="5200228" y="2800873"/>
            <a:ext cx="1603696" cy="1697393"/>
            <a:chOff x="5200228" y="2800873"/>
            <a:chExt cx="1603696" cy="169739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8A4C3FE-8753-0D4D-AA5B-1EDE69725744}"/>
                </a:ext>
              </a:extLst>
            </p:cNvPr>
            <p:cNvSpPr txBox="1"/>
            <p:nvPr/>
          </p:nvSpPr>
          <p:spPr>
            <a:xfrm>
              <a:off x="5200228" y="2800873"/>
              <a:ext cx="16036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rgbClr val="4E6A84"/>
                  </a:solidFill>
                  <a:latin typeface="Quicksand" pitchFamily="2" charset="77"/>
                </a:rPr>
                <a:t>Clicio</a:t>
              </a:r>
              <a:r>
                <a:rPr lang="en-US" dirty="0">
                  <a:solidFill>
                    <a:srgbClr val="4E6A84"/>
                  </a:solidFill>
                  <a:latin typeface="Quicksand" pitchFamily="2" charset="77"/>
                </a:rPr>
                <a:t>  </a:t>
              </a:r>
              <a:br>
                <a:rPr lang="en-US" dirty="0">
                  <a:solidFill>
                    <a:srgbClr val="4E6A84"/>
                  </a:solidFill>
                  <a:latin typeface="Quicksand" pitchFamily="2" charset="77"/>
                </a:rPr>
              </a:br>
              <a:r>
                <a:rPr lang="en-US" b="1" dirty="0">
                  <a:solidFill>
                    <a:srgbClr val="4E6A84"/>
                  </a:solidFill>
                  <a:latin typeface="Quicksand" pitchFamily="2" charset="77"/>
                </a:rPr>
                <a:t>Side by side viewer</a:t>
              </a:r>
              <a:r>
                <a:rPr lang="en-US" dirty="0">
                  <a:solidFill>
                    <a:srgbClr val="4E6A84"/>
                  </a:solidFill>
                  <a:latin typeface="Quicksand" pitchFamily="2" charset="77"/>
                </a:rPr>
                <a:t> </a:t>
              </a:r>
              <a:endParaRPr lang="en-US" dirty="0" smtClean="0">
                <a:solidFill>
                  <a:srgbClr val="4E6A84"/>
                </a:solidFill>
                <a:latin typeface="Quicksand" pitchFamily="2" charset="77"/>
              </a:endParaRPr>
            </a:p>
            <a:p>
              <a:pPr algn="ctr"/>
              <a:r>
                <a:rPr lang="en-US" dirty="0" smtClean="0">
                  <a:solidFill>
                    <a:srgbClr val="4E6A84"/>
                  </a:solidFill>
                  <a:latin typeface="Quicksand" pitchFamily="2" charset="77"/>
                </a:rPr>
                <a:t>tab</a:t>
              </a:r>
              <a:endParaRPr lang="en-US" dirty="0">
                <a:solidFill>
                  <a:srgbClr val="4E6A84"/>
                </a:solidFill>
                <a:latin typeface="Quicksand" pitchFamily="2" charset="77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408AFAF-E108-2945-97E9-5A5DA5467030}"/>
                </a:ext>
              </a:extLst>
            </p:cNvPr>
            <p:cNvCxnSpPr/>
            <p:nvPr/>
          </p:nvCxnSpPr>
          <p:spPr>
            <a:xfrm>
              <a:off x="5511113" y="4498266"/>
              <a:ext cx="988541" cy="0"/>
            </a:xfrm>
            <a:prstGeom prst="straightConnector1">
              <a:avLst/>
            </a:prstGeom>
            <a:ln w="95250">
              <a:solidFill>
                <a:srgbClr val="FFD9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2942C44-4750-884E-8921-4A8550E0557D}"/>
              </a:ext>
            </a:extLst>
          </p:cNvPr>
          <p:cNvGrpSpPr/>
          <p:nvPr/>
        </p:nvGrpSpPr>
        <p:grpSpPr>
          <a:xfrm>
            <a:off x="6939432" y="2973125"/>
            <a:ext cx="4457672" cy="3419338"/>
            <a:chOff x="6939432" y="2973125"/>
            <a:chExt cx="4457672" cy="3419338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345A812-59B4-6B47-A851-E5F8AB1B0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939432" y="2973125"/>
              <a:ext cx="4457672" cy="341933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8AF8FCD-6251-2745-8074-1634DE0C3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10448" y="3262166"/>
              <a:ext cx="3915640" cy="196203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C36A0C6-09CA-2A45-AB4B-FF2346F85A64}"/>
              </a:ext>
            </a:extLst>
          </p:cNvPr>
          <p:cNvGrpSpPr/>
          <p:nvPr/>
        </p:nvGrpSpPr>
        <p:grpSpPr>
          <a:xfrm>
            <a:off x="591406" y="2973125"/>
            <a:ext cx="4457672" cy="3419338"/>
            <a:chOff x="591406" y="2973125"/>
            <a:chExt cx="4457672" cy="3419338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C2C98C9C-3FAE-DB4A-8774-729118828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1406" y="2973125"/>
              <a:ext cx="4457672" cy="3419338"/>
            </a:xfrm>
            <a:prstGeom prst="rect">
              <a:avLst/>
            </a:prstGeom>
          </p:spPr>
        </p:pic>
        <p:pic>
          <p:nvPicPr>
            <p:cNvPr id="21" name="Picture 20" descr="Graphical user interface, timeline&#10;&#10;Description automatically generated with medium confidence">
              <a:extLst>
                <a:ext uri="{FF2B5EF4-FFF2-40B4-BE49-F238E27FC236}">
                  <a16:creationId xmlns:a16="http://schemas.microsoft.com/office/drawing/2014/main" id="{2C55ADE1-008A-594F-8BEC-E8C137907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1815" y="3251200"/>
              <a:ext cx="3915640" cy="1962031"/>
            </a:xfrm>
            <a:prstGeom prst="rect">
              <a:avLst/>
            </a:prstGeom>
          </p:spPr>
        </p:pic>
        <p:pic>
          <p:nvPicPr>
            <p:cNvPr id="5" name="Picture 4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38271C9E-9D15-5443-8129-DB41E3835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45202" y="4329680"/>
              <a:ext cx="571015" cy="8033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811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5"/>
            <a:ext cx="12192001" cy="3309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r>
              <a:rPr lang="en-GB" sz="40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– Cam 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1</a:t>
            </a:r>
            <a:endParaRPr lang="en-US" sz="4000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2C98C9C-3FAE-DB4A-8774-7291188283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1406" y="2973125"/>
            <a:ext cx="4457672" cy="34193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7" y="1298087"/>
            <a:ext cx="6331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I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edrych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fap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hanesyddol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,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cliciwch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gwymplen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2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yng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nghornel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chwith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uchaf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dudalen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a </a:t>
            </a:r>
            <a:r>
              <a:rPr lang="en-GB" sz="2400" dirty="0" err="1" smtClean="0">
                <a:solidFill>
                  <a:srgbClr val="4E6A84"/>
                </a:solidFill>
                <a:latin typeface="Quicksand" pitchFamily="2" charset="77"/>
              </a:rPr>
              <a:t>dewiswch</a:t>
            </a:r>
            <a:r>
              <a:rPr lang="en-GB" sz="2400" dirty="0" smtClean="0">
                <a:solidFill>
                  <a:srgbClr val="4E6A84"/>
                </a:solidFill>
                <a:latin typeface="Quicksand" pitchFamily="2" charset="77"/>
              </a:rPr>
              <a:t> “</a:t>
            </a:r>
            <a:r>
              <a:rPr lang="en-GB" sz="2400" b="1" dirty="0" smtClean="0">
                <a:solidFill>
                  <a:srgbClr val="4E6A84"/>
                </a:solidFill>
                <a:latin typeface="Quicksand" pitchFamily="2" charset="77"/>
              </a:rPr>
              <a:t>OS </a:t>
            </a:r>
            <a:r>
              <a:rPr lang="en-GB" sz="2400" b="1" dirty="0">
                <a:solidFill>
                  <a:srgbClr val="4E6A84"/>
                </a:solidFill>
                <a:latin typeface="Quicksand" pitchFamily="2" charset="77"/>
              </a:rPr>
              <a:t>six inch 1888-1913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”.</a:t>
            </a:r>
            <a:endParaRPr lang="en-GB" sz="4000" b="1" dirty="0">
              <a:solidFill>
                <a:srgbClr val="4E6A84"/>
              </a:solidFill>
              <a:latin typeface="Quicksand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681E13-6784-374F-95C2-6D22F342C5C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422" y="3264678"/>
            <a:ext cx="3915640" cy="196203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F11E540-4481-0C4F-9F0A-D88D99182F67}"/>
              </a:ext>
            </a:extLst>
          </p:cNvPr>
          <p:cNvGrpSpPr/>
          <p:nvPr/>
        </p:nvGrpSpPr>
        <p:grpSpPr>
          <a:xfrm>
            <a:off x="1698171" y="683329"/>
            <a:ext cx="9902425" cy="4457672"/>
            <a:chOff x="1698171" y="683329"/>
            <a:chExt cx="9902425" cy="445767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74DBB1C-F9D5-5B49-AD56-9B9C198609CA}"/>
                </a:ext>
              </a:extLst>
            </p:cNvPr>
            <p:cNvSpPr/>
            <p:nvPr/>
          </p:nvSpPr>
          <p:spPr>
            <a:xfrm>
              <a:off x="7142924" y="683329"/>
              <a:ext cx="4457672" cy="4457672"/>
            </a:xfrm>
            <a:prstGeom prst="ellipse">
              <a:avLst/>
            </a:prstGeom>
            <a:blipFill dpi="0"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95A649F-F276-5242-AC0B-E89802DCF537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 flipH="1">
              <a:off x="1698171" y="2912165"/>
              <a:ext cx="5444753" cy="587306"/>
            </a:xfrm>
            <a:prstGeom prst="straightConnector1">
              <a:avLst/>
            </a:prstGeom>
            <a:ln w="95250">
              <a:solidFill>
                <a:srgbClr val="FFD9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 descr="A picture containing logo&#10;&#10;Description automatically generated">
            <a:extLst>
              <a:ext uri="{FF2B5EF4-FFF2-40B4-BE49-F238E27FC236}">
                <a16:creationId xmlns:a16="http://schemas.microsoft.com/office/drawing/2014/main" id="{C67B7247-FAC1-D34E-9690-EAAE46F8058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4103" y="3487523"/>
            <a:ext cx="571015" cy="80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5"/>
            <a:ext cx="12192001" cy="3309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r>
              <a:rPr lang="en-GB" sz="40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– 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Cam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2</a:t>
            </a:r>
            <a:endParaRPr lang="en-US" sz="4000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2C98C9C-3FAE-DB4A-8774-7291188283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1406" y="2973125"/>
            <a:ext cx="4457672" cy="34193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6" y="1259393"/>
            <a:ext cx="6551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Yna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dewiswch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fap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modern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er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mwyn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cymharu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drwy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glicio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y map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ochr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dde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, a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chliciwch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gwymplen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2 a </a:t>
            </a:r>
            <a:r>
              <a:rPr lang="en-GB" sz="2400" dirty="0" err="1" smtClean="0">
                <a:solidFill>
                  <a:srgbClr val="4E6A84"/>
                </a:solidFill>
                <a:latin typeface="Quicksand" pitchFamily="2" charset="77"/>
              </a:rPr>
              <a:t>dewiswch</a:t>
            </a:r>
            <a:r>
              <a:rPr lang="en-GB" sz="2400" dirty="0" smtClean="0">
                <a:solidFill>
                  <a:srgbClr val="4E6A84"/>
                </a:solidFill>
                <a:latin typeface="Quicksand" pitchFamily="2" charset="77"/>
              </a:rPr>
              <a:t> “</a:t>
            </a:r>
            <a:r>
              <a:rPr lang="en-GB" sz="2400" b="1" dirty="0" smtClean="0">
                <a:solidFill>
                  <a:srgbClr val="4E6A84"/>
                </a:solidFill>
                <a:latin typeface="Quicksand" pitchFamily="2" charset="77"/>
              </a:rPr>
              <a:t>Bing </a:t>
            </a:r>
            <a:r>
              <a:rPr lang="en-GB" sz="2400" b="1" dirty="0">
                <a:solidFill>
                  <a:srgbClr val="4E6A84"/>
                </a:solidFill>
                <a:latin typeface="Quicksand" pitchFamily="2" charset="77"/>
              </a:rPr>
              <a:t>Hybrid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”.</a:t>
            </a:r>
            <a:endParaRPr lang="en-GB" sz="4000" b="1" dirty="0">
              <a:solidFill>
                <a:srgbClr val="4E6A84"/>
              </a:solidFill>
              <a:latin typeface="Quicksan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285984-44F5-BD42-B872-0FD15AA7F94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422" y="3264678"/>
            <a:ext cx="3915640" cy="196203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C3F4B6E-E67A-0842-AFE5-720D5A4F99F2}"/>
              </a:ext>
            </a:extLst>
          </p:cNvPr>
          <p:cNvGrpSpPr/>
          <p:nvPr/>
        </p:nvGrpSpPr>
        <p:grpSpPr>
          <a:xfrm>
            <a:off x="3609474" y="683329"/>
            <a:ext cx="7991122" cy="4457672"/>
            <a:chOff x="3609474" y="683329"/>
            <a:chExt cx="7991122" cy="445767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610FE51-B4A7-7546-A896-35CE5BEE836D}"/>
                </a:ext>
              </a:extLst>
            </p:cNvPr>
            <p:cNvSpPr/>
            <p:nvPr/>
          </p:nvSpPr>
          <p:spPr>
            <a:xfrm>
              <a:off x="7142924" y="683329"/>
              <a:ext cx="4457672" cy="4457672"/>
            </a:xfrm>
            <a:prstGeom prst="ellipse">
              <a:avLst/>
            </a:prstGeom>
            <a:blipFill dpi="0"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ACA2537-904B-7049-A48B-63F23AD27D9D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H="1">
              <a:off x="3609474" y="2912165"/>
              <a:ext cx="3533450" cy="587306"/>
            </a:xfrm>
            <a:prstGeom prst="straightConnector1">
              <a:avLst/>
            </a:prstGeom>
            <a:ln w="95250">
              <a:solidFill>
                <a:srgbClr val="FFD9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E5A8D047-088C-5F4D-92AC-1EF252CD5CF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903" y="3452218"/>
            <a:ext cx="571015" cy="80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5"/>
            <a:ext cx="12192001" cy="3309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r>
              <a:rPr lang="en-GB" sz="40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– 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Cam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3</a:t>
            </a:r>
            <a:endParaRPr lang="en-US" sz="4000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2C98C9C-3FAE-DB4A-8774-7291188283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1406" y="2973125"/>
            <a:ext cx="4457672" cy="34193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7" y="1239817"/>
            <a:ext cx="6647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Rŵan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rydych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angen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chwilio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am </a:t>
            </a:r>
            <a:r>
              <a:rPr lang="en-GB" sz="2000" dirty="0" smtClean="0">
                <a:solidFill>
                  <a:srgbClr val="4E6A84"/>
                </a:solidFill>
                <a:latin typeface="Quicksand" pitchFamily="2" charset="77"/>
              </a:rPr>
              <a:t>le. </a:t>
            </a:r>
          </a:p>
          <a:p>
            <a:r>
              <a:rPr lang="en-GB" sz="2000" dirty="0" smtClean="0">
                <a:solidFill>
                  <a:srgbClr val="4E6A84"/>
                </a:solidFill>
                <a:latin typeface="Quicksand" pitchFamily="2" charset="77"/>
              </a:rPr>
              <a:t>Beth 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am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edrych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 smtClean="0">
                <a:solidFill>
                  <a:srgbClr val="4E6A84"/>
                </a:solidFill>
                <a:latin typeface="Quicksand" pitchFamily="2" charset="77"/>
              </a:rPr>
              <a:t>Langollen</a:t>
            </a:r>
            <a:r>
              <a:rPr lang="en-GB" sz="2000" dirty="0" smtClean="0">
                <a:solidFill>
                  <a:srgbClr val="4E6A84"/>
                </a:solidFill>
                <a:latin typeface="Quicksand" pitchFamily="2" charset="77"/>
              </a:rPr>
              <a:t>? </a:t>
            </a:r>
          </a:p>
          <a:p>
            <a:r>
              <a:rPr lang="en-GB" sz="2000" dirty="0" err="1" smtClean="0">
                <a:solidFill>
                  <a:srgbClr val="4E6A84"/>
                </a:solidFill>
                <a:latin typeface="Quicksand" pitchFamily="2" charset="77"/>
              </a:rPr>
              <a:t>Os</a:t>
            </a:r>
            <a:r>
              <a:rPr lang="en-GB" sz="2000" dirty="0" smtClean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nad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yw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wedi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agor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barod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,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cliciwch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smtClean="0">
                <a:solidFill>
                  <a:srgbClr val="4E6A84"/>
                </a:solidFill>
                <a:latin typeface="Quicksand" pitchFamily="2" charset="77"/>
              </a:rPr>
              <a:t>“</a:t>
            </a:r>
            <a:r>
              <a:rPr lang="en-GB" sz="2000" b="1" dirty="0">
                <a:solidFill>
                  <a:srgbClr val="4E6A84"/>
                </a:solidFill>
                <a:latin typeface="Quicksand" pitchFamily="2" charset="77"/>
              </a:rPr>
              <a:t>show search panel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”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gornel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uchaf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chwith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map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chwith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868921" y="3268694"/>
            <a:ext cx="3876333" cy="1959461"/>
          </a:xfrm>
          <a:prstGeom prst="rect">
            <a:avLst/>
          </a:prstGeom>
        </p:spPr>
      </p:pic>
      <p:pic>
        <p:nvPicPr>
          <p:cNvPr id="11" name="Picture 10" descr="A picture containing logo&#10;&#10;Description automatically generated">
            <a:extLst>
              <a:ext uri="{FF2B5EF4-FFF2-40B4-BE49-F238E27FC236}">
                <a16:creationId xmlns:a16="http://schemas.microsoft.com/office/drawing/2014/main" id="{326DB6F5-59D9-2C49-A02C-E390B65C17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4982" y="3765316"/>
            <a:ext cx="571015" cy="80335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212784" y="1397041"/>
            <a:ext cx="10212402" cy="3883398"/>
            <a:chOff x="1212784" y="1397041"/>
            <a:chExt cx="10212402" cy="38833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ACA2537-904B-7049-A48B-63F23AD27D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784" y="3087695"/>
              <a:ext cx="6381549" cy="677621"/>
            </a:xfrm>
            <a:prstGeom prst="straightConnector1">
              <a:avLst/>
            </a:prstGeom>
            <a:ln w="95250">
              <a:solidFill>
                <a:srgbClr val="FFD9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029" t="-11086"/>
            <a:stretch/>
          </p:blipFill>
          <p:spPr>
            <a:xfrm>
              <a:off x="7486785" y="1397041"/>
              <a:ext cx="3938401" cy="3883398"/>
            </a:xfrm>
            <a:prstGeom prst="ellipse">
              <a:avLst/>
            </a:prstGeom>
            <a:solidFill>
              <a:srgbClr val="FFFFFF"/>
            </a:solidFill>
            <a:ln w="76200">
              <a:solidFill>
                <a:srgbClr val="FFD96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9715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365171"/>
            <a:ext cx="12192001" cy="2492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r>
              <a:rPr lang="en-GB" sz="40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– 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Cam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4</a:t>
            </a:r>
            <a:endParaRPr lang="en-US" sz="4000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7" y="1222466"/>
            <a:ext cx="54660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blwch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cyntaf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teipiwch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b="1" dirty="0">
                <a:solidFill>
                  <a:srgbClr val="4E6A84"/>
                </a:solidFill>
                <a:latin typeface="Quicksand" pitchFamily="2" charset="77"/>
              </a:rPr>
              <a:t>“Llangollen” 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ac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o’r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dewisiadau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dewiswch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b="1" dirty="0">
                <a:solidFill>
                  <a:srgbClr val="4E6A84"/>
                </a:solidFill>
                <a:latin typeface="Quicksand" pitchFamily="2" charset="77"/>
              </a:rPr>
              <a:t>“Llangollen, Denbighshire”.</a:t>
            </a:r>
          </a:p>
          <a:p>
            <a:r>
              <a:rPr lang="en-GB" sz="2400" dirty="0" err="1" smtClean="0">
                <a:solidFill>
                  <a:srgbClr val="4E6A84"/>
                </a:solidFill>
                <a:latin typeface="Quicksand" pitchFamily="2" charset="77"/>
              </a:rPr>
              <a:t>Bydd</a:t>
            </a:r>
            <a:r>
              <a:rPr lang="en-GB" sz="2400" dirty="0" smtClean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yn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mynd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â chi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i’r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lleoliad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cywir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ddechrau’r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400" dirty="0" err="1">
                <a:solidFill>
                  <a:srgbClr val="4E6A84"/>
                </a:solidFill>
                <a:latin typeface="Quicksand" pitchFamily="2" charset="77"/>
              </a:rPr>
              <a:t>tasgau</a:t>
            </a:r>
            <a:r>
              <a:rPr lang="en-GB" sz="2400" dirty="0">
                <a:solidFill>
                  <a:srgbClr val="4E6A84"/>
                </a:solidFill>
                <a:latin typeface="Quicksand" pitchFamily="2" charset="77"/>
              </a:rPr>
              <a:t>. </a:t>
            </a:r>
            <a:endParaRPr lang="en-GB" sz="2400" dirty="0" smtClean="0">
              <a:solidFill>
                <a:srgbClr val="4E6A84"/>
              </a:solidFill>
              <a:latin typeface="Quicksand" pitchFamily="2" charset="77"/>
            </a:endParaRPr>
          </a:p>
          <a:p>
            <a:endParaRPr lang="en-GB" sz="2400" b="1" dirty="0">
              <a:solidFill>
                <a:srgbClr val="4E6A84"/>
              </a:solidFill>
              <a:latin typeface="Quicksand" pitchFamily="2" charset="77"/>
            </a:endParaRPr>
          </a:p>
          <a:p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Gallwch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deipio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Llangollen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eto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os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byddwch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yn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mynd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ar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goll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.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Peidiwch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â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phoeni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am </a:t>
            </a:r>
            <a:r>
              <a:rPr lang="en-GB" sz="2000" b="1" dirty="0" err="1" smtClean="0">
                <a:solidFill>
                  <a:srgbClr val="D78643"/>
                </a:solidFill>
                <a:latin typeface="Quicksand" pitchFamily="2" charset="77"/>
              </a:rPr>
              <a:t>flychau</a:t>
            </a:r>
            <a:r>
              <a:rPr lang="en-GB" sz="2000" b="1" dirty="0" smtClean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eraill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yn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yr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offer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chwilio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,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nid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oes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angen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y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rheiny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arnoch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051" y="1222466"/>
            <a:ext cx="5041613" cy="4897762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37860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C215E0B-CE52-CA41-B574-CBC4BD74EC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5"/>
            <a:ext cx="12192001" cy="3309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Edrych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ar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Fapiau</a:t>
            </a:r>
            <a:r>
              <a:rPr lang="en-GB" sz="40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– </a:t>
            </a:r>
            <a:r>
              <a:rPr lang="en-GB" sz="4000" b="1" dirty="0">
                <a:solidFill>
                  <a:srgbClr val="D78643"/>
                </a:solidFill>
                <a:latin typeface="Fredoka One" panose="02000000000000000000" pitchFamily="2" charset="77"/>
              </a:rPr>
              <a:t>Cam </a:t>
            </a:r>
            <a:r>
              <a:rPr lang="en-GB" sz="40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5</a:t>
            </a:r>
            <a:endParaRPr lang="en-US" sz="4000" dirty="0">
              <a:solidFill>
                <a:srgbClr val="D78643"/>
              </a:solidFill>
              <a:latin typeface="Fredoka One" panose="0200000000000000000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7" y="1222466"/>
            <a:ext cx="107814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D78643"/>
                </a:solidFill>
                <a:latin typeface="Quicksand" pitchFamily="2" charset="77"/>
              </a:rPr>
              <a:t>Rŵan rydych yn barod i chwilota</a:t>
            </a:r>
            <a:r>
              <a:rPr lang="pl-PL" sz="2400" b="1" dirty="0" smtClean="0">
                <a:solidFill>
                  <a:srgbClr val="D78643"/>
                </a:solidFill>
                <a:latin typeface="Quicksand" pitchFamily="2" charset="77"/>
              </a:rPr>
              <a:t>!</a:t>
            </a:r>
            <a:endParaRPr lang="en-GB" sz="2400" b="1" dirty="0" smtClean="0">
              <a:solidFill>
                <a:srgbClr val="D78643"/>
              </a:solidFill>
              <a:latin typeface="Quicksand" pitchFamily="2" charset="77"/>
            </a:endParaRPr>
          </a:p>
          <a:p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Gallwch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chwyddo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mewn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gyda’r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olwyn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eich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llygoden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edrych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ardal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o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gwmpas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Llangollen.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Cliciwch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unrhyw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le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map ac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wrth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ddal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cyrchwr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lawr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byddwch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gallu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symud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map o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gwmpas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weld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ardal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wahanol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.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2588F06E-3F0B-134D-99A8-D20B49B7CE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660" y="2475085"/>
            <a:ext cx="5136983" cy="78253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36" y="2935706"/>
            <a:ext cx="7000474" cy="3392130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0529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6161267B-4AF6-7749-8448-FB430032CE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 flipH="1">
            <a:off x="-1" y="2957640"/>
            <a:ext cx="12191998" cy="39003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35A4D3-201C-BC42-AD80-5F413BDA1991}"/>
              </a:ext>
            </a:extLst>
          </p:cNvPr>
          <p:cNvSpPr txBox="1"/>
          <p:nvPr/>
        </p:nvSpPr>
        <p:spPr>
          <a:xfrm>
            <a:off x="591406" y="342320"/>
            <a:ext cx="11143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Dadansoddwch</a:t>
            </a:r>
            <a:r>
              <a:rPr lang="en-GB" sz="4000" b="1" dirty="0">
                <a:solidFill>
                  <a:srgbClr val="4E6A84"/>
                </a:solidFill>
                <a:latin typeface="Fredoka One" panose="02000000000000000000" pitchFamily="2" charset="77"/>
              </a:rPr>
              <a:t> ac </a:t>
            </a:r>
            <a:r>
              <a:rPr lang="en-GB" sz="4000" b="1" dirty="0" err="1">
                <a:solidFill>
                  <a:srgbClr val="4E6A84"/>
                </a:solidFill>
                <a:latin typeface="Fredoka One" panose="02000000000000000000" pitchFamily="2" charset="77"/>
              </a:rPr>
              <a:t>Y</a:t>
            </a:r>
            <a:r>
              <a:rPr lang="en-GB" sz="4000" b="1" dirty="0" err="1" smtClean="0">
                <a:solidFill>
                  <a:srgbClr val="4E6A84"/>
                </a:solidFill>
                <a:latin typeface="Fredoka One" panose="02000000000000000000" pitchFamily="2" charset="77"/>
              </a:rPr>
              <a:t>mchwiliwch</a:t>
            </a:r>
            <a:endParaRPr lang="en-GB" sz="4000" b="1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2DA6D3-58CC-C745-A187-BB40B86A6A0D}"/>
              </a:ext>
            </a:extLst>
          </p:cNvPr>
          <p:cNvSpPr txBox="1"/>
          <p:nvPr/>
        </p:nvSpPr>
        <p:spPr>
          <a:xfrm>
            <a:off x="591407" y="1288343"/>
            <a:ext cx="1114362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Mae’r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syllwr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ochr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wrth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ochr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yn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eich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galluogi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i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weld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yr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un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lle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mewn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dau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gyfnod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gwahanol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o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amser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.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Mae’n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ddefnyddiol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i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weld y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newidiadau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sydd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wedi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digwydd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dros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rgbClr val="D78643"/>
                </a:solidFill>
                <a:latin typeface="Quicksand" pitchFamily="2" charset="77"/>
              </a:rPr>
              <a:t>amser</a:t>
            </a:r>
            <a:r>
              <a:rPr lang="en-GB" sz="2000" b="1" dirty="0">
                <a:solidFill>
                  <a:srgbClr val="D78643"/>
                </a:solidFill>
                <a:latin typeface="Quicksand" pitchFamily="2" charset="77"/>
              </a:rPr>
              <a:t>. </a:t>
            </a:r>
            <a:endParaRPr lang="en-GB" sz="2000" b="1" dirty="0" smtClean="0">
              <a:solidFill>
                <a:srgbClr val="D78643"/>
              </a:solidFill>
              <a:latin typeface="Quicksand" pitchFamily="2" charset="77"/>
            </a:endParaRPr>
          </a:p>
          <a:p>
            <a:endParaRPr lang="en-GB" sz="700" b="1" dirty="0">
              <a:solidFill>
                <a:srgbClr val="D78643"/>
              </a:solidFill>
              <a:latin typeface="Quicksand" pitchFamily="2" charset="77"/>
            </a:endParaRPr>
          </a:p>
          <a:p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Defnyddiwch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y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mapiau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ochr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wrth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ochr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edrych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yr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ardal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o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amgylch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Llangollen a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chymharu’r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map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Fictoraidd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olwg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lloeren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/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mapiau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heddiw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a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chwblhau’r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tasgau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rgbClr val="4E6A84"/>
                </a:solidFill>
                <a:latin typeface="Quicksand" pitchFamily="2" charset="77"/>
              </a:rPr>
              <a:t>isod</a:t>
            </a:r>
            <a:r>
              <a:rPr lang="en-GB" sz="2000" dirty="0">
                <a:solidFill>
                  <a:srgbClr val="4E6A84"/>
                </a:solidFill>
                <a:latin typeface="Quicksand" pitchFamily="2" charset="77"/>
              </a:rPr>
              <a:t>:</a:t>
            </a:r>
          </a:p>
        </p:txBody>
      </p:sp>
      <p:pic>
        <p:nvPicPr>
          <p:cNvPr id="6" name="Picture 5" descr="A picture containing stationary, pen, writing implement&#10;&#10;Description automatically generated">
            <a:extLst>
              <a:ext uri="{FF2B5EF4-FFF2-40B4-BE49-F238E27FC236}">
                <a16:creationId xmlns:a16="http://schemas.microsoft.com/office/drawing/2014/main" id="{6281A32F-4705-A64D-97D5-EDE464C9D85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556" y="3290936"/>
            <a:ext cx="1778579" cy="242491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9664201" y="3052517"/>
            <a:ext cx="2055842" cy="1971347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10424408" y="5229808"/>
            <a:ext cx="1538951" cy="1469897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977539" y="5023864"/>
            <a:ext cx="1194395" cy="1187116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815159" y="3758723"/>
            <a:ext cx="730752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Allwch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chi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ddod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o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hyd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i’r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Quicksand" pitchFamily="2" charset="77"/>
              </a:rPr>
              <a:t>Pedair</a:t>
            </a:r>
            <a:r>
              <a:rPr lang="en-GB" sz="2000" b="1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Quicksand" pitchFamily="2" charset="77"/>
              </a:rPr>
              <a:t>Priffordd</a:t>
            </a:r>
            <a:r>
              <a:rPr lang="en-GB" sz="2000" b="1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Quicksand" pitchFamily="2" charset="77"/>
              </a:rPr>
              <a:t>Fawr</a:t>
            </a:r>
            <a:r>
              <a:rPr lang="en-GB" sz="2000" b="1" dirty="0">
                <a:solidFill>
                  <a:schemeClr val="bg1"/>
                </a:solidFill>
                <a:latin typeface="Quicksand" pitchFamily="2" charset="77"/>
              </a:rPr>
              <a:t>? </a:t>
            </a:r>
            <a:endParaRPr lang="en-GB" sz="1100" b="1" dirty="0" smtClean="0">
              <a:solidFill>
                <a:schemeClr val="bg1"/>
              </a:solidFill>
              <a:latin typeface="Quicksand" pitchFamily="2" charset="77"/>
            </a:endParaRPr>
          </a:p>
          <a:p>
            <a:pPr marL="457200" indent="-457200">
              <a:buFont typeface="+mj-lt"/>
              <a:buAutoNum type="arabicPeriod"/>
            </a:pPr>
            <a:endParaRPr lang="en-GB" sz="1100" dirty="0" smtClean="0">
              <a:solidFill>
                <a:schemeClr val="bg1"/>
              </a:solidFill>
              <a:latin typeface="Quicksand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Oes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unrhyw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beth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wedi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newid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am y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briffordd</a:t>
            </a:r>
            <a:r>
              <a:rPr lang="en-GB" sz="2000" dirty="0" smtClean="0">
                <a:solidFill>
                  <a:schemeClr val="bg1"/>
                </a:solidFill>
                <a:latin typeface="Quicksand" pitchFamily="2" charset="77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GB" sz="1100" dirty="0">
              <a:solidFill>
                <a:schemeClr val="bg1"/>
              </a:solidFill>
              <a:latin typeface="Quicksand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Pa </a:t>
            </a:r>
            <a:r>
              <a:rPr lang="en-GB" sz="2000" b="1" dirty="0" err="1">
                <a:solidFill>
                  <a:schemeClr val="bg1"/>
                </a:solidFill>
                <a:latin typeface="Quicksand" pitchFamily="2" charset="77"/>
              </a:rPr>
              <a:t>wahaniaethau</a:t>
            </a:r>
            <a:r>
              <a:rPr lang="en-GB" sz="2000" b="1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b="1" dirty="0" err="1">
                <a:solidFill>
                  <a:schemeClr val="bg1"/>
                </a:solidFill>
                <a:latin typeface="Quicksand" pitchFamily="2" charset="77"/>
              </a:rPr>
              <a:t>eraill</a:t>
            </a:r>
            <a:r>
              <a:rPr lang="en-GB" sz="2000" b="1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yn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yr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ardal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leol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y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gallwch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eu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gweld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drwy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gymharu’r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ddau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fap</a:t>
            </a:r>
            <a:r>
              <a:rPr lang="en-GB" sz="2000" dirty="0" smtClean="0">
                <a:solidFill>
                  <a:schemeClr val="bg1"/>
                </a:solidFill>
                <a:latin typeface="Quicksand" pitchFamily="2" charset="77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GB" sz="1100" dirty="0">
              <a:solidFill>
                <a:schemeClr val="bg1"/>
              </a:solidFill>
              <a:latin typeface="Quicksand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Oes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unrhyw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beth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arall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sydd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heb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Quicksand" pitchFamily="2" charset="77"/>
              </a:rPr>
              <a:t>newid</a:t>
            </a:r>
            <a:r>
              <a:rPr lang="en-GB" sz="2000" dirty="0" smtClean="0">
                <a:solidFill>
                  <a:schemeClr val="bg1"/>
                </a:solidFill>
                <a:latin typeface="Quicksand" pitchFamily="2" charset="77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GB" sz="1100" dirty="0">
              <a:solidFill>
                <a:schemeClr val="bg1"/>
              </a:solidFill>
              <a:latin typeface="Quicksand" pitchFamily="2" charset="77"/>
            </a:endParaRPr>
          </a:p>
          <a:p>
            <a:pPr marL="457200" indent="-457200">
              <a:buFont typeface="+mj-lt"/>
              <a:buAutoNum type="arabicPeriod"/>
            </a:pPr>
            <a:r>
              <a:rPr lang="sv-SE" sz="2000" dirty="0">
                <a:solidFill>
                  <a:schemeClr val="bg1"/>
                </a:solidFill>
                <a:latin typeface="Quicksand" pitchFamily="2" charset="77"/>
              </a:rPr>
              <a:t>Ceisiwch newid y map modern i </a:t>
            </a:r>
            <a:r>
              <a:rPr lang="en-GB" sz="2000" dirty="0" smtClean="0">
                <a:solidFill>
                  <a:schemeClr val="bg1"/>
                </a:solidFill>
                <a:latin typeface="Quicksand" pitchFamily="2" charset="77"/>
              </a:rPr>
              <a:t>(1:50,000/1:25,00</a:t>
            </a:r>
            <a:r>
              <a:rPr lang="en-GB" sz="2000" dirty="0">
                <a:solidFill>
                  <a:schemeClr val="bg1"/>
                </a:solidFill>
                <a:latin typeface="Quicksand" pitchFamily="2" charset="7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224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3266</TotalTime>
  <Words>534</Words>
  <Application>Microsoft Office PowerPoint</Application>
  <PresentationFormat>Widescreen</PresentationFormat>
  <Paragraphs>67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 Light</vt:lpstr>
      <vt:lpstr>Calibri</vt:lpstr>
      <vt:lpstr>Times New Roman</vt:lpstr>
      <vt:lpstr>Fredoka One</vt:lpstr>
      <vt:lpstr>Delius</vt:lpstr>
      <vt:lpstr>Quicksand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 Matt</dc:creator>
  <cp:lastModifiedBy>Jillian Howe</cp:lastModifiedBy>
  <cp:revision>98</cp:revision>
  <dcterms:created xsi:type="dcterms:W3CDTF">2021-04-09T09:19:43Z</dcterms:created>
  <dcterms:modified xsi:type="dcterms:W3CDTF">2024-10-15T19:46:52Z</dcterms:modified>
</cp:coreProperties>
</file>